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7DD-B015-4415-B53A-FAA2AB98EDD4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61C-589F-48AB-B682-60E41BD1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1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7DD-B015-4415-B53A-FAA2AB98EDD4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61C-589F-48AB-B682-60E41BD1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4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7DD-B015-4415-B53A-FAA2AB98EDD4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61C-589F-48AB-B682-60E41BD1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7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7DD-B015-4415-B53A-FAA2AB98EDD4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61C-589F-48AB-B682-60E41BD1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0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7DD-B015-4415-B53A-FAA2AB98EDD4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61C-589F-48AB-B682-60E41BD1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0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7DD-B015-4415-B53A-FAA2AB98EDD4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61C-589F-48AB-B682-60E41BD1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9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7DD-B015-4415-B53A-FAA2AB98EDD4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61C-589F-48AB-B682-60E41BD1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42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7DD-B015-4415-B53A-FAA2AB98EDD4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61C-589F-48AB-B682-60E41BD1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0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7DD-B015-4415-B53A-FAA2AB98EDD4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61C-589F-48AB-B682-60E41BD1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66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7DD-B015-4415-B53A-FAA2AB98EDD4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61C-589F-48AB-B682-60E41BD1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7DD-B015-4415-B53A-FAA2AB98EDD4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61C-589F-48AB-B682-60E41BD1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0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D97DD-B015-4415-B53A-FAA2AB98EDD4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61C-589F-48AB-B682-60E41BD1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7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9" y="0"/>
            <a:ext cx="12221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843" y="284813"/>
            <a:ext cx="5779957" cy="62059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Целевая аудитория </a:t>
            </a:r>
            <a:r>
              <a:rPr lang="ru-RU" dirty="0" smtClean="0"/>
              <a:t>– все реальные и потенциальные потребители товара (продукта, услуги, сервиса...), сохраняющие заинтересованность в нем определенное время или готовые изменить свои предпочтения в пользу последних.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Целевая аудитория библиотек включает три группы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Пользователи (клиенты) библиотек,</a:t>
            </a:r>
          </a:p>
          <a:p>
            <a:pPr marL="514350" indent="-514350">
              <a:buAutoNum type="arabicParenR"/>
            </a:pPr>
            <a:r>
              <a:rPr lang="ru-RU" dirty="0" smtClean="0"/>
              <a:t>Потенциальные пользователи библиотек,</a:t>
            </a:r>
          </a:p>
          <a:p>
            <a:pPr marL="514350" indent="-514350">
              <a:buAutoNum type="arabicParenR"/>
            </a:pPr>
            <a:r>
              <a:rPr lang="ru-RU" dirty="0" err="1" smtClean="0"/>
              <a:t>Референтные</a:t>
            </a:r>
            <a:r>
              <a:rPr lang="ru-RU" dirty="0" smtClean="0"/>
              <a:t> группы (группы влияния) – люди, оказывающие влияние на принятие решения по поводу библиотек у отдельных людей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505731" y="1212107"/>
            <a:ext cx="5530060" cy="52786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Работа с целевой аудиторией</a:t>
            </a:r>
          </a:p>
          <a:p>
            <a:r>
              <a:rPr lang="ru-RU" dirty="0" smtClean="0"/>
              <a:t>Моделирование и изучение целевой аудитории,</a:t>
            </a:r>
          </a:p>
          <a:p>
            <a:r>
              <a:rPr lang="ru-RU" dirty="0" smtClean="0"/>
              <a:t>Поиск мест присутствия данной аудитории в городском, сетевом, образовательном и др. пространствах, интеграция в места присутствия,</a:t>
            </a:r>
          </a:p>
          <a:p>
            <a:r>
              <a:rPr lang="ru-RU" dirty="0" smtClean="0"/>
              <a:t>Выстраивание отношений с целевой аудиторией,</a:t>
            </a:r>
          </a:p>
          <a:p>
            <a:r>
              <a:rPr lang="ru-RU" dirty="0" smtClean="0"/>
              <a:t>Когнитивное, эмоциональное и поведенческое влияние на целевую аудиторию </a:t>
            </a:r>
          </a:p>
          <a:p>
            <a:r>
              <a:rPr lang="ru-RU" dirty="0" smtClean="0"/>
              <a:t>Сохранение длительности отношений с целевой аудиторией,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096" y="96903"/>
            <a:ext cx="2808695" cy="86246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220918" y="96903"/>
            <a:ext cx="29980" cy="654374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0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662" y="524656"/>
            <a:ext cx="5742481" cy="61909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Целевая аудитория выявляется по следующим критериям: 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 smtClean="0">
                <a:solidFill>
                  <a:srgbClr val="0070C0"/>
                </a:solidFill>
              </a:rPr>
              <a:t>демографический</a:t>
            </a:r>
            <a:r>
              <a:rPr lang="ru-RU" dirty="0" smtClean="0"/>
              <a:t> (пол, возраст, образование, социальное положение в обществе, национальность, размер семьи); </a:t>
            </a:r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 smtClean="0">
                <a:solidFill>
                  <a:srgbClr val="0070C0"/>
                </a:solidFill>
              </a:rPr>
              <a:t>географический</a:t>
            </a:r>
            <a:r>
              <a:rPr lang="ru-RU" dirty="0" smtClean="0"/>
              <a:t> (страна проживания, численность населения, доступность СМИ и интернета, климат, развитие инфраструктуры, качество жизни);</a:t>
            </a:r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 smtClean="0">
                <a:solidFill>
                  <a:srgbClr val="0070C0"/>
                </a:solidFill>
              </a:rPr>
              <a:t>экономический</a:t>
            </a:r>
            <a:r>
              <a:rPr lang="ru-RU" dirty="0" smtClean="0"/>
              <a:t> (вид деятельности, уровень доходов, покупательская способность, структура расходов и покупок); </a:t>
            </a:r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 smtClean="0">
                <a:solidFill>
                  <a:srgbClr val="0070C0"/>
                </a:solidFill>
              </a:rPr>
              <a:t>психологический</a:t>
            </a:r>
            <a:r>
              <a:rPr lang="ru-RU" dirty="0" smtClean="0"/>
              <a:t> (интересы, темперамент, черты характера, образ жизни, система ценностей, психологический профиль); </a:t>
            </a:r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 smtClean="0">
                <a:solidFill>
                  <a:srgbClr val="0070C0"/>
                </a:solidFill>
              </a:rPr>
              <a:t>поведенческие факторы </a:t>
            </a:r>
            <a:r>
              <a:rPr lang="ru-RU" dirty="0" smtClean="0"/>
              <a:t>(информационное поведение, трафик и интересы в интернете, использование социальных сетей, наличие вредных привычек, гибкость в смене привычек).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0938" y="1181047"/>
            <a:ext cx="5844853" cy="530969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Регламент  деловой игры:</a:t>
            </a:r>
          </a:p>
          <a:p>
            <a:pPr marL="0" indent="0">
              <a:buNone/>
            </a:pPr>
            <a:r>
              <a:rPr lang="ru-RU" dirty="0" smtClean="0"/>
              <a:t>Трек 1. </a:t>
            </a:r>
            <a:r>
              <a:rPr lang="ru-RU" b="1" dirty="0" smtClean="0">
                <a:solidFill>
                  <a:srgbClr val="0070C0"/>
                </a:solidFill>
              </a:rPr>
              <a:t>Определение места библиотеки на информационном рынке </a:t>
            </a:r>
            <a:r>
              <a:rPr lang="ru-RU" dirty="0" smtClean="0"/>
              <a:t>15 минут, работа в группах, общее обсуждение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Трек 2. </a:t>
            </a:r>
            <a:r>
              <a:rPr lang="ru-RU" b="1" dirty="0" smtClean="0">
                <a:solidFill>
                  <a:srgbClr val="0070C0"/>
                </a:solidFill>
              </a:rPr>
              <a:t>Сегментация пользователей библиотеки</a:t>
            </a:r>
            <a:r>
              <a:rPr lang="ru-RU" dirty="0" smtClean="0"/>
              <a:t> 15 минут, работа в группах, обсуждение по желанию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Трек 3. </a:t>
            </a:r>
            <a:r>
              <a:rPr lang="ru-RU" b="1" dirty="0" smtClean="0">
                <a:solidFill>
                  <a:srgbClr val="0070C0"/>
                </a:solidFill>
              </a:rPr>
              <a:t>Профиль ключевых целевых сегментов </a:t>
            </a:r>
            <a:r>
              <a:rPr lang="ru-RU" dirty="0" smtClean="0"/>
              <a:t>15 минут, работа в подгруппах, обсуждение по желанию, коллаж – 10 минут + презентация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Трек 4. </a:t>
            </a:r>
            <a:r>
              <a:rPr lang="ru-RU" b="1" dirty="0" smtClean="0">
                <a:solidFill>
                  <a:srgbClr val="0070C0"/>
                </a:solidFill>
              </a:rPr>
              <a:t>Организационные изменения под приоритетные целевые аудитории </a:t>
            </a:r>
            <a:r>
              <a:rPr lang="ru-RU" dirty="0" smtClean="0"/>
              <a:t>10 минут, работа в подгруппах, обсуждение по желанию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096" y="96903"/>
            <a:ext cx="2808695" cy="8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0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437" y="196473"/>
            <a:ext cx="8520659" cy="15257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Деловая игра. </a:t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70C0"/>
                </a:solidFill>
              </a:rPr>
              <a:t>Трек 1. Определение места библиотеки на информационном рынке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3583" y="1821839"/>
            <a:ext cx="11782208" cy="3139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Определите конкурентов библиотеки.</a:t>
            </a:r>
          </a:p>
          <a:p>
            <a:pPr marL="0" indent="0">
              <a:buNone/>
            </a:pPr>
            <a:r>
              <a:rPr lang="ru-RU" dirty="0" smtClean="0"/>
              <a:t>2. Разместите их на конкурентной карте по параметрам цены и качество продуктов и услуг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096" y="96903"/>
            <a:ext cx="2808695" cy="862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630" y="2822287"/>
            <a:ext cx="8159646" cy="39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0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75" y="196473"/>
            <a:ext cx="8520659" cy="15257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Деловая игра. </a:t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70C0"/>
                </a:solidFill>
              </a:rPr>
              <a:t>Трек 2. Сегментация пользователей библиотеки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3583" y="1821839"/>
            <a:ext cx="11782208" cy="4908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Выделить основные группы сегментов:</a:t>
            </a:r>
          </a:p>
          <a:p>
            <a:r>
              <a:rPr lang="ru-RU" dirty="0" smtClean="0"/>
              <a:t>Пользовательские категории (реальные пользователи: физические и юридические лица), в том числе ядро пользователей,</a:t>
            </a:r>
          </a:p>
          <a:p>
            <a:r>
              <a:rPr lang="ru-RU" dirty="0" smtClean="0"/>
              <a:t>Группы потенциальных пользователей,</a:t>
            </a:r>
          </a:p>
          <a:p>
            <a:r>
              <a:rPr lang="ru-RU" dirty="0" err="1" smtClean="0"/>
              <a:t>Референтные</a:t>
            </a:r>
            <a:r>
              <a:rPr lang="ru-RU" dirty="0" smtClean="0"/>
              <a:t> группы (группы влияния)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200" i="1" dirty="0" smtClean="0"/>
              <a:t>Можно использовать для характеристики:</a:t>
            </a:r>
          </a:p>
          <a:p>
            <a:pPr marL="0" indent="0">
              <a:buNone/>
            </a:pPr>
            <a:r>
              <a:rPr lang="ru-RU" sz="2200" i="1" dirty="0" smtClean="0"/>
              <a:t> пол, возраст, статус, социальные роли и др. признаки...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096" y="96903"/>
            <a:ext cx="2808695" cy="8624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048" y="3009520"/>
            <a:ext cx="5205743" cy="318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3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75" y="196473"/>
            <a:ext cx="8520659" cy="110767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Деловая игра. </a:t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70C0"/>
                </a:solidFill>
              </a:rPr>
              <a:t>Трек 3. Профиль ключевых целевых сегментов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3584" y="1499017"/>
            <a:ext cx="8763650" cy="509665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Выбрать две приоритетных целевых группы (из трека 2),</a:t>
            </a:r>
          </a:p>
          <a:p>
            <a:pPr marL="514350" indent="-514350">
              <a:buAutoNum type="arabicPeriod"/>
            </a:pPr>
            <a:r>
              <a:rPr lang="ru-RU" dirty="0" smtClean="0"/>
              <a:t>Дайте их полное описание (стиль жизни, тип личности, интересы, ...). Структура информационных потребностей. Особенности информационного поведения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/>
              <a:t>Моделирование. Количество людей данного сегмента и процент присутствия этой аудитории в вашей библиотеке. Периодичность посещения библиотеки, особенности библиотечного поведения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096" y="96903"/>
            <a:ext cx="2808695" cy="862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096" y="1150326"/>
            <a:ext cx="2808694" cy="1611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096" y="2901755"/>
            <a:ext cx="2808695" cy="15487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096" y="4590806"/>
            <a:ext cx="2808695" cy="21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5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75" y="196473"/>
            <a:ext cx="8520659" cy="15257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Деловая игра. </a:t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70C0"/>
                </a:solidFill>
              </a:rPr>
              <a:t>Трек 4. Организационные изменения под приоритетные целевые аудитории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3583" y="1821839"/>
            <a:ext cx="11543676" cy="477383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Как нужно изменить продукты и услуги библиотеки под данную целевую группу?</a:t>
            </a:r>
          </a:p>
          <a:p>
            <a:pPr marL="514350" indent="-514350">
              <a:buAutoNum type="arabicPeriod"/>
            </a:pPr>
            <a:r>
              <a:rPr lang="ru-RU" dirty="0" smtClean="0"/>
              <a:t>Нужно ли планировать организационные изменения в структуре библиотеки под данную целевую группу?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направления деятельности и проекты могут быть интересны </a:t>
            </a:r>
            <a:r>
              <a:rPr lang="ru-RU" smtClean="0"/>
              <a:t>данной </a:t>
            </a:r>
            <a:r>
              <a:rPr lang="ru-RU" smtClean="0"/>
              <a:t>аудитории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096" y="96903"/>
            <a:ext cx="2808695" cy="8624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735" y="4292548"/>
            <a:ext cx="2972368" cy="23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76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486</Words>
  <Application>Microsoft Office PowerPoint</Application>
  <PresentationFormat>Широкоэкранный</PresentationFormat>
  <Paragraphs>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Деловая игра.  Трек 1. Определение места библиотеки на информационном рынке </vt:lpstr>
      <vt:lpstr>Деловая игра.  Трек 2. Сегментация пользователей библиотеки</vt:lpstr>
      <vt:lpstr>Деловая игра.  Трек 3. Профиль ключевых целевых сегментов</vt:lpstr>
      <vt:lpstr>Деловая игра.  Трек 4. Организационные изменения под приоритетные целевые аудитории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17</cp:revision>
  <dcterms:created xsi:type="dcterms:W3CDTF">2023-05-24T17:09:13Z</dcterms:created>
  <dcterms:modified xsi:type="dcterms:W3CDTF">2023-11-05T18:55:02Z</dcterms:modified>
</cp:coreProperties>
</file>